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handoutMasterIdLst>
    <p:handoutMasterId r:id="rId37"/>
  </p:handoutMasterIdLst>
  <p:sldIdLst>
    <p:sldId id="256" r:id="rId3"/>
    <p:sldId id="257" r:id="rId4"/>
    <p:sldId id="258" r:id="rId5"/>
    <p:sldId id="263" r:id="rId6"/>
    <p:sldId id="264" r:id="rId7"/>
    <p:sldId id="280" r:id="rId8"/>
    <p:sldId id="268" r:id="rId9"/>
    <p:sldId id="269" r:id="rId10"/>
    <p:sldId id="290" r:id="rId11"/>
    <p:sldId id="292" r:id="rId12"/>
    <p:sldId id="270" r:id="rId13"/>
    <p:sldId id="281" r:id="rId14"/>
    <p:sldId id="307" r:id="rId15"/>
    <p:sldId id="282" r:id="rId16"/>
    <p:sldId id="283" r:id="rId17"/>
    <p:sldId id="308" r:id="rId18"/>
    <p:sldId id="311" r:id="rId19"/>
    <p:sldId id="285" r:id="rId20"/>
    <p:sldId id="309" r:id="rId21"/>
    <p:sldId id="312" r:id="rId22"/>
    <p:sldId id="287" r:id="rId23"/>
    <p:sldId id="310" r:id="rId24"/>
    <p:sldId id="288" r:id="rId25"/>
    <p:sldId id="289" r:id="rId26"/>
    <p:sldId id="293" r:id="rId27"/>
    <p:sldId id="295" r:id="rId28"/>
    <p:sldId id="298" r:id="rId29"/>
    <p:sldId id="299" r:id="rId30"/>
    <p:sldId id="300" r:id="rId31"/>
    <p:sldId id="302" r:id="rId32"/>
    <p:sldId id="303" r:id="rId33"/>
    <p:sldId id="304" r:id="rId34"/>
    <p:sldId id="313" r:id="rId3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7A7298-ED33-4ECA-865E-9C3DA3A2D17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88C0A-42EA-448D-A713-179FDBF6B7D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AEF76-CAB4-43A2-9321-3DDCAD777AD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2E329-BF98-4EE6-8C5F-ABA6971C8E8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21E788C-0F79-4EAC-B5C2-500B727ECCA3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1159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913C7-A375-4E84-96FA-9BBBF2F149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 w="25400">
            <a:solidFill>
              <a:srgbClr val="00CCFF"/>
            </a:solidFill>
            <a:custDash>
              <a:ds d="197000" sp="197000"/>
            </a:custDash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8E4C2-51A8-488C-8952-85E31862C8C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43CFA72-C0F7-4BC2-BE6D-2333AAE7558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CA388-49F7-4F6F-BF65-08D5454B61F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D95EE-CA05-4776-AF2C-ABF04C3307D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FE4F4-561A-4FCD-A37E-9EC60C565F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FB8955C6-5F08-4150-B504-BBE55E15A1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88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26F5-DD76-4ACE-968E-AE6337AE34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7CC78E-18B1-4C34-8C81-AD4A11DA0511}" type="slidenum">
              <a:t>1</a:t>
            </a:fld>
            <a:endParaRPr lang="en-US" dirty="0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56E51-C3AD-48F0-9567-40381FA6CB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0C9BA-301C-4326-A520-65B15B17B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25480-8A06-4744-B4AC-7CE8599E41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D50969E-84CA-4531-ADBF-DFA14394EF98}" type="slidenum">
              <a:t>2</a:t>
            </a:fld>
            <a:endParaRPr lang="en-US" dirty="0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5B959-2B54-44BD-B9F9-ECC39F6FF9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4394C-231C-4188-8BB4-E81D4AC49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68416-300B-4330-AB74-ABAB4D6F0C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D0222C7-7B25-462E-8C5E-D1264EBDEE0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0720-6D73-40A7-B151-BD4376C9C0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9755F-7FA5-4B60-80F6-9BF68963FA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B507F-29A9-477D-A45F-0498E6DA6D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F6D263-96CE-4EFB-8CC8-CB0F3253FFE4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873DAE-44B8-4B63-8007-95F3B78D0F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554B6-91D2-47D6-85EA-6AB2706ECF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474CC-0A9B-4B78-BEB1-E5B168A275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7CC3BBA-B59E-4540-BF00-C3B59E321A82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1CCB2-906E-4159-ACF4-ED1AA542B9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F68659-19EF-4C43-AED2-65A973C281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9B4C4-EE26-4B15-987A-678EAB599B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D6C2562-0797-4DA2-B2F6-DEA2321C8B9D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1176AA-27BF-4D44-B768-F9F304F843A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FE439-8886-4A8C-98FE-06A1AA629E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A6B47-8B43-4938-A5F4-4D88A3C5173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CC6528-36DE-474B-A168-FC59A42CB407}" type="slidenum">
              <a:t>8</a:t>
            </a:fld>
            <a:endParaRPr lang="en-US" dirty="0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BD914-7BCB-4309-A242-93C10A7141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614CA-3594-4970-B4E9-99FDD3D880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287CF-6E8E-4BA8-BCC1-E2AB3193CD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89E938-E434-4F9F-A71D-1ADA1B940D6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022D5-145C-432A-BE3B-271A994E56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E4DEC-204E-48A8-99C4-671637D929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1608-3663-4F85-920C-688414FD0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9AA43-A06B-45BD-97B1-4B83C5268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58BD-C209-4502-89AB-D1B1CEF2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839F-89E6-4156-9187-C58616A4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B91F0-47C0-4C15-8667-658C9CC2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003997-8D65-4E28-A2FA-F84CA506EC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4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221F-5F03-4123-9B41-3BDA81D6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DCB0C-7059-448F-86E5-997E3193A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075A9-1585-4357-AA5D-925ADCEB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6C407-5C7C-4BA5-AC88-A5873ABD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9B45E-3CF9-463D-8B58-C19FA61B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92965-807C-4BC3-AF2D-8A2865F12A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0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D5AC3-8D1B-4D6C-8706-AFF411C86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3200" cy="5008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72DA4-9130-4A8F-BBB9-504FE9A77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5008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86B83-342C-431D-AECA-DCBEB8E7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5CE8F-8118-40D5-BFC3-8F49D678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BD992-66CF-4B5E-9724-337654FC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72BBC0-BF0C-46F6-8E0B-252C94920D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5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19CA-2FB2-4A6A-A0ED-6E22D34E7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84E56-D5CA-4D86-A233-0355D5645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74B79-8A06-4A69-A1C9-84E9A913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15CA6-784F-497E-A8AC-76980A6F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800A4-60C0-4CE5-AC7E-029ED82A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3017FA-D9D0-4951-86E7-94022B9CB4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5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AB9A-B10C-4235-A23B-DD9C6E5B3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2ED14-335D-489B-9970-F668CE05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B462B-B31A-43D3-A80F-2352E805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2CCB-F21B-455F-B47D-FC01F025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28978-C5A7-4451-AC6A-7732BEC1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39D536-4343-4584-84B8-98E273273B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06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2CF4-718C-474C-A2FD-5B994224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20525-5EA2-4100-8614-DDB75059F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23674-D40B-4475-9BC9-C2430F32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961A1-3A50-4E38-9815-6CE4F9E5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CDFDF-D091-47B2-88A2-26CEB18D9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B2262F-E312-462A-8F4D-D4FDCB3721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2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CD30-D208-4D3E-8714-9BFAB4D0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2A28-D591-475E-BD01-B05F40957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B8E9B-5357-4BAB-8009-D95364BD5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B2FD4-1545-4A55-A03F-F50B8EB9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EB643-8832-4AE9-A0F7-07C47816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19ECE-6B68-4036-96A1-6110B3C1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27BC35-8FA8-4278-9FDC-0AD9A66154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5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91B8-6A2E-4228-990D-4AFD19AE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713C4-86C3-4ABB-A6CA-656D067A0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0A365-ECE2-4D2F-89BC-20F1A2F06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7C414-48E6-4C04-9A1D-56371F62A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4899-E09F-425A-AD1D-56C499D3E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4AFDF-ABA1-4718-B433-C14D4B4C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B8E3D-7DA6-44A2-B048-62A7D54B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E4E15-2D6B-45B0-ABA7-E123EF38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FFF6A43-BA9C-4A07-AF40-1EDFE59F6D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2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0F72-49C2-4CA4-A754-AA0FE0C4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EE219B-FE0A-49FD-BF4D-2F3FAC21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E36B3-BE8D-474F-9322-59681089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5B5E-4096-4CD6-B2E1-43DCE272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E2D325-210B-4062-934A-7EAC667AFA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04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3FEBA-880D-4126-A310-84B83EDF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F765C-FA0E-4D2A-83DF-603CAA33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C31CF-703F-4BE1-9779-8DED037D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A61FDF-1E7F-4F2D-905D-EC30DEE24D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8783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717B-A6AA-45FB-8E36-22CCF5CC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09E38-BA47-48DC-A758-CEB78C0F7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AB27A-0601-4F05-AA4F-96B3C3902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A0715-3F1E-4F2F-8252-3718EA05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6E36E-83A8-461F-B768-7DF8F9E3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86A08-5F17-4AC2-B161-ED173557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CF1E9F-E0A9-44CE-AF0F-E53FDCF1FD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1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672A-D199-48F5-A125-046C022E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E713B-73B2-466F-A0AC-50F4C36E2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6339F-1711-485F-8C21-61E98B63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7C6E4-F9B7-4F30-A2B6-DAE777E9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75B5B-2D28-405E-B66B-74AFDAD4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BAFE2D-7B37-4A44-AC61-29EECE92A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93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53A8-5B02-4633-9BB3-D4A4D445F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6463E-A05F-4A2B-9E4A-1DE85C982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C96ED-4F03-432B-A452-38563AC1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0A57-CEC6-4E5A-A8DA-3CCEDC04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E0B8C-2115-46A2-A2B3-3902A456A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B9B8B-DF15-4546-89DB-74923BC5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316E35-73F1-483F-A309-C8387A63A1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85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AF74-90D3-4767-A097-C9315DEE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53845-EB6D-403D-80D9-D3DF5E334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AB257-0F0B-40A0-A2AB-EFDBD9C4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50C1A-E0B3-40B1-83B6-6D04DDB2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70E8-50BB-41AC-A33E-B1799D53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7504F2-8537-4B13-841C-D0BAFF446C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2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5FB8E-26AA-405E-BA56-DB9C880BC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1E1435-8E19-4357-830A-803E7809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2835F-F0D1-492D-BCE3-91AE7D08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9A9FD-696A-4F78-AD30-19E2C17F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75BF-4CC5-4FDF-BFF4-9755FAEC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CF7768-DEBB-400A-B97B-8EA89C1DC3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1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44DD-9492-48EE-B357-43720D23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4BBC7-C0D0-41DD-A570-5BD49264C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2DB95-2A47-4ADC-80AD-012E71DCD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D141-C8F7-4033-B662-BD1213D8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91A79-F51E-4C97-82E3-1AF1196F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70B0C3-174E-4455-9CD4-8F210C75DE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3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1DF6-F459-4961-8B47-497B59F5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7A2E-5AF9-4238-95B8-8730D130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102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A3331-5585-4EBA-9132-671C0E976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4963"/>
            <a:ext cx="54102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B075C-1531-415C-B788-CDD04AD3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4C125-45FF-4922-A7D2-68B78E69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22D96-F57B-408E-941C-292714F1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F3EE7A-F486-41ED-98BA-521C88668E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25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4BDC-D85C-4B1E-9612-A2A05DD7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B2A9-85AF-415B-BF69-E3D62012B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9EA1D-3026-4828-81AE-C516FA218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48D73-970F-4296-8211-BAD76431E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AF63-E811-4200-8503-B698781A0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9A697-20EA-4A4D-A96D-3E3CDF84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E2809-5CA0-47B4-AB06-6AB91269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90A759-8DA9-47E5-8204-EEE71CD1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B4C8A7-CFF1-49EF-8214-300BA46F2A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3E85-193B-4694-9DB5-F5AECAD6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77F30-9966-42E9-BEE4-4F7DD9F86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D1F14-8ADD-4FD7-AA5F-4BBC926F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E206F-1C96-4CA8-B651-8EBAE677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062A98-CB9B-4C34-8044-6D14799836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E4DFE-1D14-4B5C-9A81-B66D24EF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B5473-B644-418F-9D05-82C50102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633D6-1666-4C71-8207-F62BF72D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325408-3DE3-4F7A-9F5F-5169714F92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48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C05C-2DEB-43B6-A14C-CFEA8A8B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69EB-D644-4986-A316-84107CCA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5CF5C-3D80-44BC-9DAE-A7375B796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04E02-303E-4CDD-99E2-3B7FC650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D62F6-F54D-4CF1-AF83-5E55DA9B1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DE16-1A69-4D9A-9A84-1518E321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3752A0-1F5E-4DC4-AA55-CB681526A7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D6C8D-CC78-40FF-B425-2DC865D2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FA07C-7309-4DD2-BAC1-EE3CD0D3B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942AA-F33C-4E48-A4B4-7098505CF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05337-24F8-4B8C-B953-1A65180F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B34E1-582C-4B1C-BC4B-D20A0715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3FCBE-4B6D-4B64-B3F2-53B46995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0D45AE-0F2A-4AE3-8A78-9B45D9DD8B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A663-2A98-42B6-9F02-B6F7D33DC5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>
            <a:noAutofit/>
          </a:bodyPr>
          <a:lstStyle/>
          <a:p>
            <a:pPr lvl="0"/>
            <a:r>
              <a:rPr lang="en-US"/>
              <a:t>Click to edit the title text formatClick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FBF2907-1AAA-434E-AED5-9E852E12850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AF8D9C2D-2722-4872-B243-7900439C30F8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FD24D50-8B7E-48A3-9D5A-C94FB47BBB3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4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B9EE7D1-2C70-42ED-9175-253E9F7B1B9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42555984-BB3F-49B5-9364-428779DDE8BE}" type="slidenum"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C4E3E9-1763-4EF3-9A04-5D631D2D99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6000" b="0" i="0" u="none" strike="noStrike" kern="1200" spc="0">
          <a:ln>
            <a:noFill/>
          </a:ln>
          <a:solidFill>
            <a:srgbClr val="000000"/>
          </a:solidFill>
          <a:latin typeface="Calibri Light" pitchFamily="18"/>
          <a:ea typeface="Microsoft YaHei" pitchFamily="2"/>
          <a:cs typeface="Mangal" pitchFamily="2"/>
        </a:defRPr>
      </a:lvl1pPr>
    </p:titleStyle>
    <p:bodyStyle>
      <a:lvl1pPr algn="l" rtl="0" hangingPunct="1">
        <a:lnSpc>
          <a:spcPct val="90000"/>
        </a:lnSpc>
        <a:spcBef>
          <a:spcPts val="0"/>
        </a:spcBef>
        <a:spcAft>
          <a:spcPts val="1417"/>
        </a:spcAft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EB89C-5F53-4F1D-8DA5-E4936B397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en-US"/>
              <a:t>Click to edit the title text formatClick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FDD7E-26D3-41A4-820F-1C80FF7DC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>
            <a:no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  <a:p>
            <a:pPr lvl="7"/>
            <a:r>
              <a:rPr lang="en-US"/>
              <a:t>Eighth Outline Level</a:t>
            </a:r>
          </a:p>
          <a:p>
            <a:pPr lvl="0"/>
            <a:r>
              <a:rPr lang="en-US"/>
              <a:t>Ninth Outline LevelClick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D99B-E729-4570-BAE0-BDDAFAFA292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FB908460-EC51-4202-A0BA-4EB41A1F4C8B}" type="datetime1">
              <a:rPr lang="en-US" smtClean="0"/>
              <a:pPr lvl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9AB12-4A94-477E-8596-397494A2214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4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DBD24-0D12-45F0-99AD-6C14B7A3AD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64828370-DABC-477D-9BA6-FB45B6CDECD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lvl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spc="0">
          <a:ln>
            <a:noFill/>
          </a:ln>
          <a:solidFill>
            <a:srgbClr val="000000"/>
          </a:solidFill>
          <a:latin typeface="Calibri Light" pitchFamily="18"/>
          <a:ea typeface="Microsoft YaHei" pitchFamily="2"/>
          <a:cs typeface="Mangal" pitchFamily="2"/>
        </a:defRPr>
      </a:lvl1pPr>
    </p:titleStyle>
    <p:bodyStyle>
      <a:lvl1pPr lvl="0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1pPr>
      <a:lvl2pPr lvl="1" algn="l" rtl="0" hangingPunct="1">
        <a:lnSpc>
          <a:spcPct val="90000"/>
        </a:lnSpc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2pPr>
      <a:lvl3pPr lvl="2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3pPr>
      <a:lvl4pPr lvl="3" algn="l" rtl="0" hangingPunct="1">
        <a:lnSpc>
          <a:spcPct val="90000"/>
        </a:lnSpc>
        <a:spcBef>
          <a:spcPts val="0"/>
        </a:spcBef>
        <a:spcAft>
          <a:spcPts val="1417"/>
        </a:spcAft>
        <a:buSzPct val="75000"/>
        <a:buFont typeface="StarSymbol"/>
        <a:buChar char="–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4pPr>
      <a:lvl5pPr lvl="4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5pPr>
      <a:lvl6pPr lvl="5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6pPr>
      <a:lvl7pPr lvl="6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7pPr>
      <a:lvl8pPr lvl="7" algn="l" rtl="0" hangingPunct="1">
        <a:lnSpc>
          <a:spcPct val="90000"/>
        </a:lnSpc>
        <a:spcBef>
          <a:spcPts val="0"/>
        </a:spcBef>
        <a:spcAft>
          <a:spcPts val="1417"/>
        </a:spcAft>
        <a:buSzPct val="45000"/>
        <a:buFont typeface="StarSymbol"/>
        <a:buChar char="●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8pPr>
      <a:lvl9pPr marL="0" marR="0" lvl="0" indent="0" algn="l" rtl="0" hangingPunct="1">
        <a:lnSpc>
          <a:spcPct val="90000"/>
        </a:lnSpc>
        <a:spcBef>
          <a:spcPts val="1001"/>
        </a:spcBef>
        <a:spcAft>
          <a:spcPts val="1417"/>
        </a:spcAft>
        <a:buSzPct val="45000"/>
        <a:buFont typeface="Arial" pitchFamily="32"/>
        <a:buChar char="•"/>
        <a:tabLst/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Mang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5EBC-3C0A-46C7-80B8-19B7A07C28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anchor="t"/>
          <a:lstStyle/>
          <a:p>
            <a:pPr lvl="0"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lgerian" pitchFamily="82"/>
              </a:rPr>
              <a:t>A study of SOFTWARE RELIABILITY GROWTH WITH TESTING COVERAGE</a:t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lgerian" pitchFamily="82"/>
              </a:rPr>
            </a:br>
            <a:endParaRPr lang="en-US" sz="3200" dirty="0">
              <a:solidFill>
                <a:schemeClr val="accent1">
                  <a:lumMod val="75000"/>
                </a:schemeClr>
              </a:solidFill>
              <a:highlight>
                <a:srgbClr val="C0C0C0"/>
              </a:highlight>
              <a:latin typeface="Algerian" pitchFamily="8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C8201-2E8B-41D1-8696-92749439851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523880" y="3602160"/>
            <a:ext cx="9143640" cy="2341440"/>
          </a:xfrm>
        </p:spPr>
        <p:txBody>
          <a:bodyPr wrap="square" lIns="90000" tIns="45000" rIns="90000" bIns="45000" anchor="t">
            <a:noAutofit/>
          </a:bodyPr>
          <a:lstStyle/>
          <a:p>
            <a:pPr lvl="0" algn="ctr">
              <a:spcAft>
                <a:spcPts val="0"/>
              </a:spcAft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lvl="0" algn="ctr">
              <a:spcAft>
                <a:spcPts val="0"/>
              </a:spcAft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lvl="0" algn="ctr">
              <a:spcAft>
                <a:spcPts val="0"/>
              </a:spcAft>
            </a:pPr>
            <a:endParaRPr lang="en-US" sz="2400" b="1" dirty="0">
              <a:solidFill>
                <a:schemeClr val="accent6">
                  <a:lumMod val="75000"/>
                </a:schemeClr>
              </a:solidFill>
              <a:latin typeface="Bell MT" panose="02020503060305020303" pitchFamily="18" charset="0"/>
            </a:endParaRPr>
          </a:p>
          <a:p>
            <a:pPr lvl="0" algn="ctr">
              <a:spcAft>
                <a:spcPts val="0"/>
              </a:spcAf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BY : BASRAH YOUSUF</a:t>
            </a:r>
          </a:p>
          <a:p>
            <a:pPr lvl="0" algn="ctr">
              <a:spcAft>
                <a:spcPts val="0"/>
              </a:spcAf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ROLL NO: 14</a:t>
            </a:r>
          </a:p>
          <a:p>
            <a:pPr lvl="0" algn="ctr">
              <a:spcAft>
                <a:spcPts val="0"/>
              </a:spcAf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UNDER THE GUIDANCE OF DR. JAVAID IQBAL</a:t>
            </a:r>
          </a:p>
          <a:p>
            <a:pPr lvl="0">
              <a:spcAft>
                <a:spcPts val="0"/>
              </a:spcAft>
            </a:pPr>
            <a:endParaRPr lang="en-US" sz="4400" dirty="0">
              <a:latin typeface="Calibri Light" pitchFamily="1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25C98-4ECA-45CF-A8CA-1B6F1E42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z="1800" dirty="0">
                <a:solidFill>
                  <a:schemeClr val="accent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P.G Department of 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9CDDD-DDF8-4630-AF32-FF374C7C8A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890" y="2316997"/>
            <a:ext cx="1760220" cy="193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1E88-0E35-4128-8762-D0C00536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239035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ESTIMATION METHOD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3A36-A9E6-4BBD-8F76-D4A2594E0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1800" dirty="0">
                <a:latin typeface="Bell MT" panose="02020503060305020303" pitchFamily="18" charset="0"/>
              </a:rPr>
              <a:t>LEVENBERG MARQUADT ALGORITHM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Bell MT" panose="02020503060305020303" pitchFamily="18" charset="0"/>
                <a:ea typeface="Times New Roman" panose="02020603050405020304" pitchFamily="18" charset="0"/>
              </a:rPr>
              <a:t>is </a:t>
            </a:r>
            <a:r>
              <a:rPr lang="en-IN" sz="1800" dirty="0">
                <a:latin typeface="Bell MT" panose="02020503060305020303" pitchFamily="18" charset="0"/>
                <a:ea typeface="Times New Roman" panose="02020603050405020304" pitchFamily="18" charset="0"/>
              </a:rPr>
              <a:t>an iterative </a:t>
            </a:r>
            <a:r>
              <a:rPr lang="en-IN" sz="1800" dirty="0">
                <a:effectLst/>
                <a:latin typeface="Bell MT" panose="02020503060305020303" pitchFamily="18" charset="0"/>
                <a:ea typeface="Times New Roman" panose="02020603050405020304" pitchFamily="18" charset="0"/>
              </a:rPr>
              <a:t> algorithm for unconstrained models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Used in non linear curve fitting problems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It finds only a local minimum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Minimization starts with a initial guess parameter </a:t>
            </a:r>
            <a:r>
              <a:rPr lang="el-GR" sz="1800" dirty="0">
                <a:latin typeface="Times New Roman" panose="02020603050405020304" pitchFamily="18" charset="0"/>
              </a:rPr>
              <a:t>β</a:t>
            </a:r>
            <a:r>
              <a:rPr lang="en-US" sz="1800" dirty="0">
                <a:latin typeface="Times New Roman" panose="02020603050405020304" pitchFamily="18" charset="0"/>
              </a:rPr>
              <a:t>.</a:t>
            </a:r>
            <a:endParaRPr lang="en-IN" sz="18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In each iteration step the guess parameter is replaced by </a:t>
            </a:r>
            <a:r>
              <a:rPr lang="el-GR" sz="1800" dirty="0">
                <a:latin typeface="Times New Roman" panose="02020603050405020304" pitchFamily="18" charset="0"/>
              </a:rPr>
              <a:t>β</a:t>
            </a:r>
            <a:r>
              <a:rPr lang="en-US" sz="1800" dirty="0">
                <a:latin typeface="Bell MT" panose="02020503060305020303" pitchFamily="18" charset="0"/>
              </a:rPr>
              <a:t> +</a:t>
            </a:r>
            <a:r>
              <a:rPr lang="el-GR" sz="1800" dirty="0">
                <a:latin typeface="Times New Roman" panose="02020603050405020304" pitchFamily="18" charset="0"/>
              </a:rPr>
              <a:t>θ</a:t>
            </a:r>
            <a:endParaRPr lang="en-US" sz="18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If </a:t>
            </a:r>
            <a:r>
              <a:rPr lang="el-GR" sz="1800" dirty="0">
                <a:latin typeface="Times New Roman" panose="02020603050405020304" pitchFamily="18" charset="0"/>
              </a:rPr>
              <a:t>β</a:t>
            </a:r>
            <a:r>
              <a:rPr lang="en-US" sz="1800" dirty="0">
                <a:latin typeface="Bell MT" panose="02020503060305020303" pitchFamily="18" charset="0"/>
              </a:rPr>
              <a:t> +</a:t>
            </a:r>
            <a:r>
              <a:rPr lang="el-GR" sz="1800" dirty="0">
                <a:latin typeface="Times New Roman" panose="02020603050405020304" pitchFamily="18" charset="0"/>
              </a:rPr>
              <a:t>θ</a:t>
            </a:r>
            <a:r>
              <a:rPr lang="en-US" sz="1800" dirty="0">
                <a:latin typeface="Bell MT" panose="02020503060305020303" pitchFamily="18" charset="0"/>
              </a:rPr>
              <a:t> falls below predefined limits , the iteration stops and last parameter </a:t>
            </a:r>
            <a:r>
              <a:rPr lang="el-GR" sz="1800" dirty="0">
                <a:latin typeface="Times New Roman" panose="02020603050405020304" pitchFamily="18" charset="0"/>
              </a:rPr>
              <a:t>β</a:t>
            </a:r>
            <a:r>
              <a:rPr lang="en-US" sz="1800" dirty="0">
                <a:latin typeface="Bell MT" panose="02020503060305020303" pitchFamily="18" charset="0"/>
              </a:rPr>
              <a:t> is the optimal solution.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</a:endParaRP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570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odel analysis with real appl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CB2D-CDD7-4B7B-B23F-7BA982ACE2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365040"/>
            <a:ext cx="10515240" cy="898072"/>
          </a:xfrm>
        </p:spPr>
        <p:txBody>
          <a:bodyPr/>
          <a:lstStyle/>
          <a:p>
            <a:pPr lvl="0"/>
            <a:r>
              <a:rPr lang="en-US" dirty="0">
                <a:latin typeface="Algerian" panose="04020705040A02060702" pitchFamily="82" charset="0"/>
              </a:rPr>
              <a:t>RESULTS AND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4CE91-241D-466F-9FD6-767F1C977C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9076" y="1394847"/>
            <a:ext cx="10515240" cy="5013701"/>
          </a:xfrm>
        </p:spPr>
        <p:txBody>
          <a:bodyPr/>
          <a:lstStyle/>
          <a:p>
            <a:pPr lvl="0" algn="just"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Here, we examine the performance of the proposed model and compare it with other existing NHPP models.</a:t>
            </a:r>
          </a:p>
          <a:p>
            <a:pPr lvl="0" algn="just"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R Squared measure : R Sq is the measure of how successful the fit is in explaining the variation of data.</a:t>
            </a:r>
          </a:p>
          <a:p>
            <a:pPr lvl="0" algn="just"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                                        </a:t>
            </a:r>
          </a:p>
          <a:p>
            <a:pPr lvl="0" algn="just"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  <a:p>
            <a:pPr lvl="0" algn="just"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MSE measure : MSE  is the mean or average of the sum of the difference between actual and estimated values.</a:t>
            </a:r>
          </a:p>
          <a:p>
            <a:pPr lvl="0" algn="just"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  <a:p>
            <a:pPr lvl="0" algn="just"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3. Adjusted R square: modified version of R squared that has been adjusted for the number of predictors.</a:t>
            </a:r>
          </a:p>
          <a:p>
            <a:pPr lvl="0"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4C303-A43B-4D04-9942-55E1AFB8A7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78" y="4115215"/>
            <a:ext cx="2440957" cy="51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2DE22-EB24-476E-A153-281E567EF5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013" y="5385661"/>
            <a:ext cx="2364288" cy="45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66650-E497-46A0-B1F4-0907998C558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66" y="2462933"/>
            <a:ext cx="1760982" cy="96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758A-A463-4B33-AA25-008A1686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APPLICATION PROGRAM DATA (Dataset 1)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0B2FD1-A357-4560-84DF-447FF10559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75165"/>
            <a:ext cx="5008418" cy="38931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2B9CB-0F9F-4B55-AD2A-4D359127EA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07821"/>
            <a:ext cx="5181600" cy="416046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8EAA29-16E1-4A20-86ED-5AEAD38DB81E}"/>
              </a:ext>
            </a:extLst>
          </p:cNvPr>
          <p:cNvSpPr txBox="1"/>
          <p:nvPr/>
        </p:nvSpPr>
        <p:spPr>
          <a:xfrm>
            <a:off x="1371600" y="6369803"/>
            <a:ext cx="334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    RESULTS OF DATA SET 1</a:t>
            </a: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55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96C7F7-0604-4694-8F3F-48CD92DB5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333" y="81242"/>
            <a:ext cx="5731510" cy="32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6DF6B6-908B-4862-B0E4-642505C959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8067" y="57995"/>
            <a:ext cx="5505633" cy="3371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9F533-33D1-45DB-9907-F38FFFAB89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049" y="3552863"/>
            <a:ext cx="5413794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844C4-4F9D-4918-AC46-EA5CCC760E3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06659" y="3552862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6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A4765-FDCC-417B-A904-EAC401BF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892" y="451557"/>
            <a:ext cx="6563533" cy="5600532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5EAEDC8-F96B-47EC-81E7-642FEACA0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39"/>
            <a:ext cx="5111164" cy="278427"/>
          </a:xfrm>
        </p:spPr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63479-3459-461D-B13A-5552D9486F8B}"/>
              </a:ext>
            </a:extLst>
          </p:cNvPr>
          <p:cNvSpPr txBox="1"/>
          <p:nvPr/>
        </p:nvSpPr>
        <p:spPr>
          <a:xfrm>
            <a:off x="3595606" y="6138607"/>
            <a:ext cx="405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R squared of proposed model</a:t>
            </a: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77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10B8-ABC8-4D61-AA70-F80379ED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TANDEM SOFTWARE DATA      (DATASET 2)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8F9255-7675-4A24-BCDC-1954CCD71D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43289"/>
            <a:ext cx="4896556" cy="366888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52BC53-8CA6-4613-9EC2-D5E8598CF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7246" y="2190044"/>
            <a:ext cx="4314858" cy="34431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1BE2A-5828-4FB2-847D-2E3C7E995227}"/>
              </a:ext>
            </a:extLst>
          </p:cNvPr>
          <p:cNvSpPr txBox="1"/>
          <p:nvPr/>
        </p:nvSpPr>
        <p:spPr>
          <a:xfrm>
            <a:off x="1022888" y="5866108"/>
            <a:ext cx="447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dirty="0">
                <a:latin typeface="Bell MT" panose="02020503060305020303" pitchFamily="18" charset="0"/>
              </a:rPr>
              <a:t>RESULTS OF DATA SET 2</a:t>
            </a: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9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0DDF5-23E0-4383-A879-D6BA78697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587" y="65744"/>
            <a:ext cx="5526298" cy="32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AFEA70-0A32-4B36-BB2B-DFC9EB88AA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72706" y="65744"/>
            <a:ext cx="5731510" cy="322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CF7E9F-31F1-46DC-8DC0-D768C4940A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1196" y="3568361"/>
            <a:ext cx="5526298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9B4C0-E0F2-4457-BC23-87EC978672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98" y="3634105"/>
            <a:ext cx="5731510" cy="31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1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0E329-AEE9-493D-91DA-C739A51DFB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7647" y="395207"/>
            <a:ext cx="8307092" cy="5199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60E5D5-9F74-403B-9CDD-43CE438F27CE}"/>
              </a:ext>
            </a:extLst>
          </p:cNvPr>
          <p:cNvSpPr txBox="1"/>
          <p:nvPr/>
        </p:nvSpPr>
        <p:spPr>
          <a:xfrm>
            <a:off x="2440983" y="5943600"/>
            <a:ext cx="524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          R squared of proposed model</a:t>
            </a:r>
            <a:endParaRPr lang="en-IN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400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9A5A0-7053-48E5-B5CF-39D629DF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Monitor and control system data(DATASET 3)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B26A5-7931-4952-BF41-661F669CBF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32000"/>
            <a:ext cx="5181600" cy="382693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0C875D-5AB6-4171-B179-B5FE58C411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89501" y="2178756"/>
            <a:ext cx="4146997" cy="358986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D71A7-CE0F-47D9-84D5-ABF6092C303B}"/>
              </a:ext>
            </a:extLst>
          </p:cNvPr>
          <p:cNvSpPr txBox="1"/>
          <p:nvPr/>
        </p:nvSpPr>
        <p:spPr>
          <a:xfrm>
            <a:off x="1286359" y="6207071"/>
            <a:ext cx="299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en-US" sz="1600" dirty="0">
                <a:latin typeface="Bell MT" panose="02020503060305020303" pitchFamily="18" charset="0"/>
              </a:rPr>
              <a:t>RESULTS OF DATA SET 3</a:t>
            </a:r>
            <a:endParaRPr lang="en-IN" sz="1600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6613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4177EB-F2F0-41D5-940A-DDECAAD643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587" y="81242"/>
            <a:ext cx="5731510" cy="32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D421ED-DDA4-4E4C-A088-D88B1B44D9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05105"/>
            <a:ext cx="5731510" cy="322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7C5F1-CD86-4726-9321-1404E7246C9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587" y="3490869"/>
            <a:ext cx="573151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C31D9-D26E-4F96-974A-159BBC9BA0F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618854"/>
            <a:ext cx="5731510" cy="309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0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4706-8568-496C-A761-5B4DCD4D3E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365040"/>
            <a:ext cx="10515240" cy="1122797"/>
          </a:xfrm>
        </p:spPr>
        <p:txBody>
          <a:bodyPr/>
          <a:lstStyle/>
          <a:p>
            <a:pPr lvl="0" algn="ctr"/>
            <a:r>
              <a:rPr lang="en-US" dirty="0">
                <a:latin typeface="Algerian" pitchFamily="82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D76DA-857A-4C02-814E-E7EFF9DC4D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5760" y="1340603"/>
            <a:ext cx="10515240" cy="5334517"/>
          </a:xfrm>
        </p:spPr>
        <p:txBody>
          <a:bodyPr/>
          <a:lstStyle/>
          <a:p>
            <a:pPr marL="285750" lvl="0" indent="-285750" algn="just">
              <a:lnSpc>
                <a:spcPct val="100000"/>
              </a:lnSpc>
              <a:spcBef>
                <a:spcPts val="709"/>
              </a:spcBef>
              <a:spcAft>
                <a:spcPts val="1125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Software reliability is the likelihood of the failure free function of a software in a given period of time under certain circumstances.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Software testing is the key activity for determining and removing faults and consequently improving reliability of a software.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b="1" dirty="0">
                <a:latin typeface="Bell MT" panose="02020503060305020303" pitchFamily="18" charset="0"/>
              </a:rPr>
              <a:t>Testing coverage </a:t>
            </a:r>
            <a:r>
              <a:rPr lang="en-US" sz="1800" dirty="0">
                <a:latin typeface="Bell MT" panose="02020503060305020303" pitchFamily="18" charset="0"/>
              </a:rPr>
              <a:t>measures quantify the degree of thoroughness of testing.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Software reliability growth models (SRGM) are the mathematical functions that estimate the reliability of a software. 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SRGM’s help software developers to evaluate the quality of tested software and determine how much more additional testing is needed to improve the reliability of the software.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Proposed  model is based on </a:t>
            </a:r>
            <a:r>
              <a:rPr lang="en-US" sz="1800" b="1" dirty="0">
                <a:latin typeface="Bell MT" panose="02020503060305020303" pitchFamily="18" charset="0"/>
              </a:rPr>
              <a:t>NHPP.</a:t>
            </a:r>
          </a:p>
          <a:p>
            <a:pPr marL="285750" lvl="0" indent="-285750"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NHPP models ,model the failure occurrence rate as a function of time </a:t>
            </a:r>
            <a:r>
              <a:rPr lang="en-US" sz="1800" dirty="0" err="1">
                <a:latin typeface="Bell MT" panose="02020503060305020303" pitchFamily="18" charset="0"/>
              </a:rPr>
              <a:t>i.e</a:t>
            </a:r>
            <a:r>
              <a:rPr lang="en-US" sz="1800" dirty="0">
                <a:latin typeface="Bell MT" panose="02020503060305020303" pitchFamily="18" charset="0"/>
              </a:rPr>
              <a:t> failure rate is time varying.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Bell MT" panose="02020503060305020303" pitchFamily="18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Ø"/>
            </a:pPr>
            <a:endParaRPr lang="en-US" sz="1600" dirty="0">
              <a:latin typeface="Bell MT" panose="02020503060305020303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dirty="0"/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dirty="0"/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dirty="0"/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dirty="0"/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E511D-A780-4DAB-B99B-91E5C283F5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875" y="728420"/>
            <a:ext cx="8020372" cy="4850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430B6-A681-406A-A6A4-A5D9ED7E50A2}"/>
              </a:ext>
            </a:extLst>
          </p:cNvPr>
          <p:cNvSpPr txBox="1"/>
          <p:nvPr/>
        </p:nvSpPr>
        <p:spPr>
          <a:xfrm>
            <a:off x="2363492" y="6137329"/>
            <a:ext cx="550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      R squared of proposed model</a:t>
            </a:r>
            <a:endParaRPr lang="en-IN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989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CD31-E6BE-441F-99AF-1F199F88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Failure data of wireless system</a:t>
            </a:r>
            <a:br>
              <a:rPr lang="en-US" dirty="0">
                <a:latin typeface="Algerian" panose="04020705040A02060702" pitchFamily="82" charset="0"/>
              </a:rPr>
            </a:br>
            <a:r>
              <a:rPr lang="en-US" dirty="0">
                <a:latin typeface="Algerian" panose="04020705040A02060702" pitchFamily="82" charset="0"/>
              </a:rPr>
              <a:t>(DATASET 4)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F86597-FD4A-436E-AAC6-1D2DB8F908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0200"/>
            <a:ext cx="5181600" cy="4247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67D564-1099-4058-8BA7-404DD52EC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8844" y="1581388"/>
            <a:ext cx="4459111" cy="42477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DB292-4388-48AF-9B1F-D5497E6FACFA}"/>
              </a:ext>
            </a:extLst>
          </p:cNvPr>
          <p:cNvSpPr txBox="1"/>
          <p:nvPr/>
        </p:nvSpPr>
        <p:spPr>
          <a:xfrm>
            <a:off x="1325105" y="6114081"/>
            <a:ext cx="4037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dirty="0">
                <a:latin typeface="Bell MT" panose="02020503060305020303" pitchFamily="18" charset="0"/>
              </a:rPr>
              <a:t>RESULTS OF DATA SET 4</a:t>
            </a:r>
            <a:endParaRPr lang="en-IN" dirty="0">
              <a:latin typeface="Bell MT" panose="02020503060305020303" pitchFamily="18" charset="0"/>
            </a:endParaRPr>
          </a:p>
          <a:p>
            <a:r>
              <a:rPr lang="en-IN" dirty="0">
                <a:latin typeface="Bell MT" panose="020205030603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282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E60203-7B73-441D-A2B2-3439492B5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588" y="88991"/>
            <a:ext cx="5731510" cy="322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A2FAA-C678-42B8-B700-7281425A90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9940" y="143235"/>
            <a:ext cx="5731510" cy="322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A3EECF-B395-4079-A34E-76D724D2305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588" y="3545114"/>
            <a:ext cx="5731510" cy="322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C13FE8-60EC-4456-8A32-09B6D0D35D8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19940" y="3611105"/>
            <a:ext cx="5731510" cy="31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57620-4F90-43AA-A8FF-FB28E2E73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3851" y="844658"/>
            <a:ext cx="7597904" cy="4525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7CC519-9AE8-4D67-8D8B-9BCDEA20FAB6}"/>
              </a:ext>
            </a:extLst>
          </p:cNvPr>
          <p:cNvSpPr txBox="1"/>
          <p:nvPr/>
        </p:nvSpPr>
        <p:spPr>
          <a:xfrm>
            <a:off x="2913681" y="5718875"/>
            <a:ext cx="4184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R squared of proposed model</a:t>
            </a:r>
            <a:endParaRPr lang="en-IN" dirty="0">
              <a:latin typeface="Bell MT" panose="020205030603050203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588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A2F2-7AF7-41D5-A8FC-B0F22E2C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RESULT SUMMARY</a:t>
            </a:r>
            <a:endParaRPr lang="en-IN" dirty="0">
              <a:latin typeface="Algerian" panose="04020705040A02060702" pitchFamily="8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829D6B-57E3-4B6B-9254-25EC483241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794997"/>
              </p:ext>
            </p:extLst>
          </p:nvPr>
        </p:nvGraphicFramePr>
        <p:xfrm>
          <a:off x="2758698" y="1154622"/>
          <a:ext cx="7462436" cy="55328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5609">
                  <a:extLst>
                    <a:ext uri="{9D8B030D-6E8A-4147-A177-3AD203B41FA5}">
                      <a16:colId xmlns:a16="http://schemas.microsoft.com/office/drawing/2014/main" val="1212816597"/>
                    </a:ext>
                  </a:extLst>
                </a:gridCol>
                <a:gridCol w="1865609">
                  <a:extLst>
                    <a:ext uri="{9D8B030D-6E8A-4147-A177-3AD203B41FA5}">
                      <a16:colId xmlns:a16="http://schemas.microsoft.com/office/drawing/2014/main" val="2546105957"/>
                    </a:ext>
                  </a:extLst>
                </a:gridCol>
                <a:gridCol w="1865609">
                  <a:extLst>
                    <a:ext uri="{9D8B030D-6E8A-4147-A177-3AD203B41FA5}">
                      <a16:colId xmlns:a16="http://schemas.microsoft.com/office/drawing/2014/main" val="1546685107"/>
                    </a:ext>
                  </a:extLst>
                </a:gridCol>
                <a:gridCol w="1865609">
                  <a:extLst>
                    <a:ext uri="{9D8B030D-6E8A-4147-A177-3AD203B41FA5}">
                      <a16:colId xmlns:a16="http://schemas.microsoft.com/office/drawing/2014/main" val="740717807"/>
                    </a:ext>
                  </a:extLst>
                </a:gridCol>
              </a:tblGrid>
              <a:tr h="3793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DATASET /MODEL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R</a:t>
                      </a:r>
                      <a:r>
                        <a:rPr lang="en-IN" sz="700" baseline="30000">
                          <a:effectLst/>
                        </a:rPr>
                        <a:t>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Adjusted R</a:t>
                      </a:r>
                      <a:r>
                        <a:rPr lang="en-IN" sz="700" baseline="30000">
                          <a:effectLst/>
                        </a:rPr>
                        <a:t>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MSE</a:t>
                      </a:r>
                      <a:endParaRPr lang="en-IN" sz="600" dirty="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 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45702407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1( GO model )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0.986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0.98425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156.264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845500838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1 ( S shaped model )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0.984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188.517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4181803642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 ( inflected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0.9904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98.211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3245441611"/>
                  </a:ext>
                </a:extLst>
              </a:tr>
              <a:tr h="3709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1 ( imperfect model )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162.896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3592403693"/>
                  </a:ext>
                </a:extLst>
              </a:tr>
              <a:tr h="3793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 ( proposed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0.989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155.674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899744433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 ( GO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0.982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0.9799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26.002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017856867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 ( S shaped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0.990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0.9888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14.688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3017484702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2 ( inflected model )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7.127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670140796"/>
                  </a:ext>
                </a:extLst>
              </a:tr>
              <a:tr h="3709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 ( imperfect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0.981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25.365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285755429"/>
                  </a:ext>
                </a:extLst>
              </a:tr>
              <a:tr h="3793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2 ( proposed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0.991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0.9877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16.758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728668278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 ( GO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0.965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0.9643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804.517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657374063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 ( S shaped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331.964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2005878082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 ( inflected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0.987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0.9866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300.140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369311954"/>
                  </a:ext>
                </a:extLst>
              </a:tr>
              <a:tr h="3709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 ( imperfect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0.975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0.9742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578.873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3016912611"/>
                  </a:ext>
                </a:extLst>
              </a:tr>
              <a:tr h="3793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 ( proposed model )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340.950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601275628"/>
                  </a:ext>
                </a:extLst>
              </a:tr>
              <a:tr h="37936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4 ( GO model )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4 ( S shaped model )        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0.986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0.986 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0.9832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0.9832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1.375</a:t>
                      </a:r>
                      <a:endParaRPr lang="en-IN" sz="6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1.375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871483796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4 ( inflected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0.992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0.715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759033347"/>
                  </a:ext>
                </a:extLst>
              </a:tr>
              <a:tr h="3709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4 ( imperfect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0.990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0.9866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1.133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714685430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4 ( proposed model )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0.993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0.9888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0.984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35213117"/>
                  </a:ext>
                </a:extLst>
              </a:tr>
              <a:tr h="17936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>
                          <a:effectLst/>
                        </a:rPr>
                        <a:t> </a:t>
                      </a:r>
                      <a:endParaRPr lang="en-IN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tabLst>
                          <a:tab pos="591820" algn="l"/>
                        </a:tabLst>
                      </a:pPr>
                      <a:r>
                        <a:rPr lang="en-IN" sz="700" dirty="0">
                          <a:effectLst/>
                        </a:rPr>
                        <a:t> </a:t>
                      </a:r>
                      <a:endParaRPr lang="en-IN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88" marR="39188" marT="0" marB="0"/>
                </a:tc>
                <a:extLst>
                  <a:ext uri="{0D108BD9-81ED-4DB2-BD59-A6C34878D82A}">
                    <a16:rowId xmlns:a16="http://schemas.microsoft.com/office/drawing/2014/main" val="188317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3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E5FA-1C33-4EDF-9D5A-0A7F2254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89584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TESTING COVERAGE IN 2-D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0213F-5BEC-488F-B3EA-3AC9268E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154624"/>
            <a:ext cx="10515240" cy="554064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  <a:ea typeface="Calibri" panose="020F0502020204030204" pitchFamily="34" charset="0"/>
              </a:rPr>
              <a:t>T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o capture the combined effect of testing time and testing coverage a two-dimensional software reliability growth model by using Cobb-Douglas production function has been used.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The Cobb–Douglas production function is broadly used to represent the relationship of an output to inputs</a:t>
            </a:r>
            <a:r>
              <a:rPr lang="en-IN" sz="1800" dirty="0">
                <a:latin typeface="Bell MT" panose="02020503060305020303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The amount of </a:t>
            </a:r>
            <a:r>
              <a:rPr lang="en-IN" sz="1800" dirty="0" err="1">
                <a:latin typeface="Bell MT" panose="02020503060305020303" pitchFamily="18" charset="0"/>
              </a:rPr>
              <a:t>labor</a:t>
            </a:r>
            <a:r>
              <a:rPr lang="en-IN" sz="1800" dirty="0">
                <a:latin typeface="Bell MT" panose="02020503060305020303" pitchFamily="18" charset="0"/>
              </a:rPr>
              <a:t> involved and the amount of capital invested give the production output in an economy.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mathematical form of the production function is given as follows ;</a:t>
            </a:r>
            <a:endParaRPr lang="en-IN" sz="18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i="1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Y= A L</a:t>
            </a:r>
            <a:r>
              <a:rPr lang="en-IN" sz="1800" i="1" baseline="30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 </a:t>
            </a:r>
            <a:r>
              <a:rPr lang="en-IN" sz="1800" i="1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IN" sz="1800" i="1" baseline="30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1-V</a:t>
            </a:r>
            <a:endParaRPr lang="en-IN" sz="1800" i="1" baseline="300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Where , Y is the total production per year.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L is the labour input.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      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is the elasticity of labour which is constant and determined by available technology.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K is the capital input and A is the factor productivity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IN" sz="18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97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22497-CE29-4519-8861-6D2F00AD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ASSUMPTIONS OF COB DOUGLAS P.FXN</a:t>
            </a:r>
            <a:endParaRPr lang="en-IN" dirty="0"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5D1B6-C36F-4125-8E6A-05BECB0D4C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080" y="1115878"/>
                <a:ext cx="10515240" cy="5633633"/>
              </a:xfrm>
            </p:spPr>
            <p:txBody>
              <a:bodyPr/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either labour or capital vanishes, then so will production.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marginal productivity of labour is proportional to the amount of production per unit of labour.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marginal productivity of capital is proportional to the amount of production per unit of capital.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basic characteristic of this function is linearly homogeneous with constant return to scale i.e. a proportion increase in all inputs leads to same proportion increase in output.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 cater the combined  effect of testing time and resources , the cob </a:t>
                </a:r>
                <a:r>
                  <a:rPr lang="en-IN" sz="1800" dirty="0" err="1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douglas</a:t>
                </a: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p. </a:t>
                </a:r>
                <a:r>
                  <a:rPr lang="en-IN" sz="1800" dirty="0" err="1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fxn</a:t>
                </a: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of the form</a:t>
                </a: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16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IN" sz="16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       0≤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≤1</m:t>
                      </m:r>
                    </m:oMath>
                  </m:oMathPara>
                </a14:m>
                <a:endParaRPr lang="en-IN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Where;</a:t>
                </a: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τ: testing resources         u: testing coverage</a:t>
                </a: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s: testing time </a:t>
                </a: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endParaRPr lang="en-IN" sz="1800" dirty="0">
                  <a:effectLst/>
                  <a:latin typeface="Bell MT" panose="020205030603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endParaRPr lang="en-IN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  <a:tabLst>
                    <a:tab pos="591820" algn="l"/>
                  </a:tabLst>
                </a:pPr>
                <a:endParaRPr lang="en-IN" sz="1800" dirty="0">
                  <a:effectLst/>
                  <a:latin typeface="Bell MT" panose="020205030603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tabLst>
                    <a:tab pos="591820" algn="l"/>
                  </a:tabLst>
                </a:pPr>
                <a:endParaRPr lang="en-IN" sz="1800" dirty="0">
                  <a:effectLst/>
                  <a:latin typeface="Bell MT" panose="020205030603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C5D1B6-C36F-4125-8E6A-05BECB0D4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80" y="1115878"/>
                <a:ext cx="10515240" cy="5633633"/>
              </a:xfrm>
              <a:blipFill>
                <a:blip r:embed="rId2"/>
                <a:stretch>
                  <a:fillRect l="-464" r="-522" b="-2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13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5F39-9954-4EA7-A8DA-32CB65AE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81835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MEAN VALUE FUNCTION IN 2- D</a:t>
            </a:r>
            <a:endParaRPr lang="en-IN" dirty="0"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9528D6-A261-4005-93C2-E77684480B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080" y="1418095"/>
                <a:ext cx="10515240" cy="5222929"/>
              </a:xfrm>
            </p:spPr>
            <p:txBody>
              <a:bodyPr/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two-dimensional NHPP with a mean value function m (s, u) is formulated as:-</a:t>
                </a:r>
                <a:endParaRPr lang="en-IN" sz="1800" dirty="0">
                  <a:latin typeface="Bell MT" panose="020205030603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buNone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</a:t>
                </a:r>
                <a:r>
                  <a:rPr lang="en-IN" sz="1800" dirty="0" err="1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</a:t>
                </a: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 N(s ,u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IN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  <m:func>
                      <m:func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((−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func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)), 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0,1,2,………</m:t>
                    </m:r>
                  </m:oMath>
                </a14:m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q"/>
                  <a:tabLst>
                    <a:tab pos="591820" algn="l"/>
                  </a:tabLst>
                </a:pPr>
                <a:r>
                  <a:rPr lang="en-IN" sz="1800" dirty="0">
                    <a:effectLst/>
                    <a:latin typeface="Bell MT" panose="02020503060305020303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mean value function with respect to testing resources is given as follows:</a:t>
                </a:r>
              </a:p>
              <a:p>
                <a:pPr algn="just">
                  <a:lnSpc>
                    <a:spcPct val="150000"/>
                  </a:lnSpc>
                  <a:tabLst>
                    <a:tab pos="591820" algn="l"/>
                  </a:tabLst>
                </a:pPr>
                <a:endParaRPr lang="en-IN" sz="1800" dirty="0">
                  <a:effectLst/>
                  <a:latin typeface="Bell MT" panose="02020503060305020303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endParaRPr lang="en-IN" sz="1800" dirty="0">
                  <a:latin typeface="Bell MT" panose="02020503060305020303" pitchFamily="18" charset="0"/>
                </a:endParaRPr>
              </a:p>
              <a:p>
                <a:pPr>
                  <a:buNone/>
                </a:pPr>
                <a:r>
                  <a:rPr lang="en-IN" sz="1800" dirty="0">
                    <a:latin typeface="Bell MT" panose="02020503060305020303" pitchFamily="18" charset="0"/>
                  </a:rPr>
                  <a:t>Using above two equations we get;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99528D6-A261-4005-93C2-E77684480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80" y="1418095"/>
                <a:ext cx="10515240" cy="5222929"/>
              </a:xfrm>
              <a:blipFill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D43DE20-FECE-4FCA-9A69-ECCFC86DF876}"/>
              </a:ext>
            </a:extLst>
          </p:cNvPr>
          <p:cNvPicPr/>
          <p:nvPr/>
        </p:nvPicPr>
        <p:blipFill rotWithShape="1">
          <a:blip r:embed="rId3"/>
          <a:srcRect l="25218" t="51471" r="36617" b="44581"/>
          <a:stretch/>
        </p:blipFill>
        <p:spPr bwMode="auto">
          <a:xfrm>
            <a:off x="1828800" y="3580107"/>
            <a:ext cx="6819254" cy="441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76A15-A045-40AA-9DD2-C5878825ED83}"/>
              </a:ext>
            </a:extLst>
          </p:cNvPr>
          <p:cNvPicPr/>
          <p:nvPr/>
        </p:nvPicPr>
        <p:blipFill rotWithShape="1">
          <a:blip r:embed="rId4"/>
          <a:srcRect l="25635" t="57744" r="37394" b="30303"/>
          <a:stretch/>
        </p:blipFill>
        <p:spPr bwMode="auto">
          <a:xfrm>
            <a:off x="1828800" y="4781227"/>
            <a:ext cx="8314841" cy="1518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195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9009-5B5F-4A94-BB28-DAC32A77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43089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CONTD.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7DD7-4E25-4F66-BCFE-AB482E93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263113"/>
            <a:ext cx="10515240" cy="5424406"/>
          </a:xfrm>
        </p:spPr>
        <p:txBody>
          <a:bodyPr/>
          <a:lstStyle/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m(t): Expected number of faults removed in the time interval 0,t .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c(t): testing coverage as a function of time t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a: Constant, representing the number of faults lying dormant in the software at the beginning of testing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Constant, representing the number of Simple faults lying dormant in the software at the beginning of testing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Constant, representing the number of Hard faults lying dormant in the software at the beginning of testing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Constant, representing the number of Complex faults lying dormant in the software at the beginning of testing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b: Cons tant fault detection / isolation / correction rate </a:t>
            </a:r>
          </a:p>
          <a:p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3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A9C1-C8D5-4462-A3D5-CBCB0FF6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107299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CONTD.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C783-AFD4-44EB-B57A-8B30DF53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317357"/>
            <a:ext cx="10515240" cy="4859164"/>
          </a:xfrm>
        </p:spPr>
        <p:txBody>
          <a:bodyPr/>
          <a:lstStyle/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 tant fault detection / isolation / correction rate for simple faults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 tant fault detection / isolation / correction rate for hard faults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IN" sz="1800" baseline="-250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Cons tant fault detection / isolation / correction rate for complex faults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p: Proportion of simple faults lying in the software </a:t>
            </a:r>
          </a:p>
          <a:p>
            <a:pPr algn="just">
              <a:lnSpc>
                <a:spcPct val="150000"/>
              </a:lnSpc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q: Proportion of hard faults lying in the software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N" sz="1800" u="sng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endParaRPr lang="en-IN" sz="1800" u="sng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  <a:tabLst>
                <a:tab pos="591820" algn="l"/>
              </a:tabLst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has been taken from a NASA project.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The coverage dataset has 796 test cases and 9 cumulative number of failures</a:t>
            </a:r>
            <a:endParaRPr lang="en-IN" sz="1800" dirty="0">
              <a:effectLst/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7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HPP MOD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26EA-4D49-471B-87D4-7D394F8D5A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err="1">
                <a:latin typeface="Algerian" panose="04020705040A02060702" pitchFamily="82" charset="0"/>
              </a:rPr>
              <a:t>Nhpp</a:t>
            </a:r>
            <a:r>
              <a:rPr lang="en-US" dirty="0">
                <a:latin typeface="Algerian" panose="04020705040A02060702" pitchFamily="82" charset="0"/>
              </a:rPr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2AD7-D9F2-4A12-9F67-5AAC3378E4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080" y="1255363"/>
            <a:ext cx="10515240" cy="5385661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NHPP model assumptions include;</a:t>
            </a:r>
          </a:p>
          <a:p>
            <a:pPr marL="285750" lvl="0" indent="-285750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software faults follow NHPP.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the debugging process takes place immediately when an error is detected.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the software fault intensity rate at anytime is proportional to the number of remaining faults.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Some existing NHPP models include;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GO model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Yamada Delayed S shaped model</a:t>
            </a: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Inflected S shaped model by </a:t>
            </a:r>
            <a:r>
              <a:rPr lang="en-US" sz="1800" dirty="0" err="1">
                <a:latin typeface="Bell MT" panose="02020503060305020303" pitchFamily="18" charset="0"/>
              </a:rPr>
              <a:t>Ohba</a:t>
            </a:r>
            <a:endParaRPr lang="en-US" sz="1800" dirty="0">
              <a:latin typeface="Bell MT" panose="02020503060305020303" pitchFamily="18" charset="0"/>
            </a:endParaRPr>
          </a:p>
          <a:p>
            <a:pPr marL="285750" lvl="0" indent="-285750" algn="just">
              <a:lnSpc>
                <a:spcPct val="100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Yamada imperfect debugging model</a:t>
            </a:r>
          </a:p>
          <a:p>
            <a:pPr lvl="0">
              <a:spcBef>
                <a:spcPts val="1001"/>
              </a:spcBef>
              <a:buNone/>
            </a:pPr>
            <a:endParaRPr lang="en-US" sz="2600" dirty="0">
              <a:latin typeface="Bell MT" panose="02020503060305020303" pitchFamily="18" charset="0"/>
            </a:endParaRPr>
          </a:p>
          <a:p>
            <a:pPr lvl="0">
              <a:spcBef>
                <a:spcPts val="1001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AD5-1DA2-4A8E-86F6-6C3492BF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130546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RESULTS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62F3-F86F-4BCA-B50E-E869115230E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" r="43607"/>
          <a:stretch/>
        </p:blipFill>
        <p:spPr>
          <a:xfrm>
            <a:off x="838081" y="1797803"/>
            <a:ext cx="3400706" cy="3959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F8864-C576-4563-84A8-FC6E4FAC8E15}"/>
              </a:ext>
            </a:extLst>
          </p:cNvPr>
          <p:cNvPicPr/>
          <p:nvPr/>
        </p:nvPicPr>
        <p:blipFill rotWithShape="1">
          <a:blip r:embed="rId3"/>
          <a:srcRect l="-1114" t="1" r="49691" b="-32180"/>
          <a:stretch/>
        </p:blipFill>
        <p:spPr>
          <a:xfrm>
            <a:off x="4638283" y="1875294"/>
            <a:ext cx="2914834" cy="510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2BC09-4B05-4CB0-B0A3-25DE1A294F59}"/>
              </a:ext>
            </a:extLst>
          </p:cNvPr>
          <p:cNvPicPr/>
          <p:nvPr/>
        </p:nvPicPr>
        <p:blipFill rotWithShape="1">
          <a:blip r:embed="rId4"/>
          <a:srcRect r="38087"/>
          <a:stretch/>
        </p:blipFill>
        <p:spPr>
          <a:xfrm>
            <a:off x="7952613" y="1964286"/>
            <a:ext cx="2859438" cy="379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75174E-8DE0-41A7-8FE1-3FD759E953D1}"/>
              </a:ext>
            </a:extLst>
          </p:cNvPr>
          <p:cNvSpPr txBox="1"/>
          <p:nvPr/>
        </p:nvSpPr>
        <p:spPr>
          <a:xfrm>
            <a:off x="1162373" y="6183824"/>
            <a:ext cx="928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BLOCKS                                                               C-USES                                             P-USES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785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CA65-DCBC-4901-B828-8ABD642D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RESULTS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7E36A-72E3-412A-8DE7-B1737F4C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433593"/>
            <a:ext cx="10515240" cy="4742927"/>
          </a:xfrm>
        </p:spPr>
        <p:txBody>
          <a:bodyPr/>
          <a:lstStyle/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coverage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r>
              <a:rPr lang="en-IN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coverage = blocks + branches+ p uses +c uses</a:t>
            </a: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None/>
              <a:tabLst>
                <a:tab pos="591820" algn="l"/>
              </a:tabLst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68B8A-1F6F-461E-9C9D-FCC112AA95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0998" y="2758753"/>
            <a:ext cx="5030351" cy="3417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E9625-A229-4287-8E87-6CB59AE408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39741" r="3729" b="41667"/>
          <a:stretch/>
        </p:blipFill>
        <p:spPr>
          <a:xfrm>
            <a:off x="6670869" y="2603715"/>
            <a:ext cx="5030351" cy="3665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FBD456-A219-4161-94A3-8BFCDA7F9821}"/>
              </a:ext>
            </a:extLst>
          </p:cNvPr>
          <p:cNvSpPr txBox="1"/>
          <p:nvPr/>
        </p:nvSpPr>
        <p:spPr>
          <a:xfrm>
            <a:off x="7795647" y="6269064"/>
            <a:ext cx="327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RESULT SUMMARY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44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62D-ECF2-46FA-B602-1D3FA9D4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076302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CONCLUSIONS AND FUTURE WORK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74B52-8635-438E-95B8-8E98F7EA1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sz="1800" dirty="0">
              <a:effectLst/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pPr>
              <a:buNone/>
            </a:pPr>
            <a:endParaRPr lang="en-IN" sz="1800" dirty="0">
              <a:effectLst/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The proposed model implants a broader theoretical framework which accounts for interaction between different dimensions of software reliability metrics.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effectLst/>
                <a:latin typeface="Bell MT" panose="02020503060305020303" pitchFamily="18" charset="0"/>
                <a:ea typeface="Calibri" panose="020F0502020204030204" pitchFamily="34" charset="0"/>
              </a:rPr>
              <a:t>The proposed model produces reliable and good results. </a:t>
            </a:r>
            <a:endParaRPr lang="en-IN" sz="1800" dirty="0"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An optimal release policy can be framed in future.</a:t>
            </a:r>
          </a:p>
        </p:txBody>
      </p:sp>
    </p:spTree>
    <p:extLst>
      <p:ext uri="{BB962C8B-B14F-4D97-AF65-F5344CB8AC3E}">
        <p14:creationId xmlns:p14="http://schemas.microsoft.com/office/powerpoint/2010/main" val="226250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3F20-C0D4-47F1-BA1E-2084B458E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ACKNOWLEDGEMENT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F72D-B311-4E47-B723-74D3120F5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pPr algn="ctr">
              <a:buNone/>
            </a:pPr>
            <a:r>
              <a:rPr lang="en-US" dirty="0">
                <a:latin typeface="Bell MT" panose="02020503060305020303" pitchFamily="18" charset="0"/>
              </a:rPr>
              <a:t>I would like to  thank my department and my guide Dr. </a:t>
            </a:r>
            <a:r>
              <a:rPr lang="en-US" dirty="0" err="1">
                <a:latin typeface="Bell MT" panose="02020503060305020303" pitchFamily="18" charset="0"/>
              </a:rPr>
              <a:t>Javaid</a:t>
            </a:r>
            <a:r>
              <a:rPr lang="en-US" dirty="0">
                <a:latin typeface="Bell MT" panose="02020503060305020303" pitchFamily="18" charset="0"/>
              </a:rPr>
              <a:t> Iqbal for his valuable guidance.</a:t>
            </a: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4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POSED MODEL :Basic Assum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0FC0E-3D9B-4777-BA5D-A3D9A7E87D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365040"/>
            <a:ext cx="10515240" cy="1184791"/>
          </a:xfrm>
        </p:spPr>
        <p:txBody>
          <a:bodyPr/>
          <a:lstStyle/>
          <a:p>
            <a:pPr lvl="0" algn="ctr"/>
            <a:r>
              <a:rPr lang="en-US" dirty="0">
                <a:latin typeface="Algerian" pitchFamily="82"/>
              </a:rPr>
              <a:t>PROPOSED MODEL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6354-AB93-460C-9AA5-043C2C5E30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080" y="1224366"/>
            <a:ext cx="10515240" cy="5098942"/>
          </a:xfrm>
        </p:spPr>
        <p:txBody>
          <a:bodyPr/>
          <a:lstStyle/>
          <a:p>
            <a:pPr marL="285750" lvl="1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The proposed model is based on the following assumptions:</a:t>
            </a:r>
          </a:p>
          <a:p>
            <a:pPr marL="342900" lvl="3" indent="-34290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Software faults’ occurrence and removal follow NHPP.</a:t>
            </a:r>
          </a:p>
          <a:p>
            <a:pPr marL="342900" lvl="3" indent="-34290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The software failure rate at any time is a function of fault detection rate and the number of faults    remaining in the software at that time.</a:t>
            </a:r>
          </a:p>
          <a:p>
            <a:pPr marL="342900" lvl="3" indent="-34290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The fault detection rate can be expressed by;</a:t>
            </a:r>
          </a:p>
          <a:p>
            <a:pPr lvl="1"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lang="en-US" sz="1800" i="1" dirty="0">
                <a:latin typeface="Bell MT" panose="02020503060305020303" pitchFamily="18" charset="0"/>
              </a:rPr>
              <a:t>                                   c’(t)/1-c(t)</a:t>
            </a: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c(t) =the percentage of the code that has been examined up to time t</a:t>
            </a: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c’ (t) =the derivative of the testing coverage function.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When a software failure is detected, an immediate debugging starts, and either;</a:t>
            </a: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d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B7DF-0318-4B9A-9C2E-BBD5BFAFA0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>
                <a:latin typeface="Algerian" panose="04020705040A02060702" pitchFamily="82" charset="0"/>
              </a:rPr>
              <a:t>PROPOSED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2FFC-231C-4A81-8F54-49C1BC23FC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080" y="1325104"/>
            <a:ext cx="10515240" cy="4858719"/>
          </a:xfrm>
        </p:spPr>
        <p:txBody>
          <a:bodyPr/>
          <a:lstStyle/>
          <a:p>
            <a:pPr lvl="1">
              <a:lnSpc>
                <a:spcPct val="115000"/>
              </a:lnSpc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     the total number of faults is reduced by one with probability p, or</a:t>
            </a:r>
          </a:p>
          <a:p>
            <a:pPr lvl="1">
              <a:lnSpc>
                <a:spcPct val="115000"/>
              </a:lnSpc>
              <a:spcBef>
                <a:spcPts val="1001"/>
              </a:spcBef>
              <a:buNone/>
            </a:pPr>
            <a:r>
              <a:rPr lang="en-US" sz="1800" dirty="0">
                <a:latin typeface="Bell MT" panose="02020503060305020303" pitchFamily="18" charset="0"/>
              </a:rPr>
              <a:t>     the total number of faults remains the same with probability 1-p.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latin typeface="Bell MT" panose="02020503060305020303" pitchFamily="18" charset="0"/>
              </a:rPr>
              <a:t>During the fault repair process, whether the fault is removed completely or not, new faults are introduced with a probability constant alpha.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v"/>
            </a:pPr>
            <a:r>
              <a:rPr lang="en-US" sz="1800" b="1" u="sng" dirty="0">
                <a:latin typeface="Bell MT" panose="02020503060305020303" pitchFamily="18" charset="0"/>
              </a:rPr>
              <a:t>MODEL DEVELOPMENT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Consider c(t)  the percentage of the code that has been covered up to time t.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c(t) is an increasing function of testing time t and  after the software turns stable it becomes flat at the tail.</a:t>
            </a:r>
          </a:p>
          <a:p>
            <a:pPr marL="28575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r>
              <a:rPr lang="en-US" sz="1800" dirty="0">
                <a:latin typeface="Bell MT" panose="02020503060305020303" pitchFamily="18" charset="0"/>
              </a:rPr>
              <a:t>Thus, the function c ‘(t)/(1-c(t)) is used to denote the fault detection rate which has been taken as the common assumption by SRGMs considering testing coverage.</a:t>
            </a: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en-US" sz="1800" dirty="0">
              <a:latin typeface="Bell MT" panose="02020503060305020303" pitchFamily="18" charset="0"/>
            </a:endParaRP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q"/>
            </a:pPr>
            <a:endParaRPr lang="en-US" sz="1800" dirty="0">
              <a:latin typeface="Bell MT" panose="02020503060305020303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sz="1800" b="1" dirty="0">
              <a:latin typeface="Bell MT" panose="02020503060305020303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sz="1800" b="1" dirty="0">
              <a:latin typeface="Bell MT" panose="02020503060305020303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  <a:p>
            <a:pPr marL="285750" lvl="0" indent="-285750" algn="just">
              <a:lnSpc>
                <a:spcPct val="115000"/>
              </a:lnSpc>
              <a:spcBef>
                <a:spcPts val="1001"/>
              </a:spcBef>
              <a:buFont typeface="Wingdings" panose="05000000000000000000" pitchFamily="2" charset="2"/>
              <a:buChar char="ü"/>
            </a:pPr>
            <a:endParaRPr lang="en-US" sz="1800" dirty="0">
              <a:latin typeface="Bell MT" panose="02020503060305020303" pitchFamily="18" charset="0"/>
            </a:endParaRPr>
          </a:p>
          <a:p>
            <a:pPr lvl="0" algn="just">
              <a:lnSpc>
                <a:spcPct val="115000"/>
              </a:lnSpc>
              <a:spcBef>
                <a:spcPts val="1001"/>
              </a:spcBef>
              <a:buNone/>
            </a:pPr>
            <a:endParaRPr lang="en-US" sz="18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BD8C-EEC5-423A-8586-9E09E267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781835"/>
          </a:xfrm>
        </p:spPr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PROPOSED MODEL</a:t>
            </a:r>
            <a:endParaRPr lang="en-IN" dirty="0">
              <a:latin typeface="Algerian" panose="04020705040A02060702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EC1D2-4E6A-4DE8-B8A8-253BEAC81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080" y="1317356"/>
                <a:ext cx="10515240" cy="5175604"/>
              </a:xfrm>
            </p:spPr>
            <p:txBody>
              <a:bodyPr/>
              <a:lstStyle/>
              <a:p>
                <a:pPr marL="285750" lvl="0" indent="-285750" algn="just">
                  <a:lnSpc>
                    <a:spcPct val="115000"/>
                  </a:lnSpc>
                  <a:spcBef>
                    <a:spcPts val="1001"/>
                  </a:spcBef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ell MT" panose="02020503060305020303" pitchFamily="18" charset="0"/>
                  </a:rPr>
                  <a:t>Based on above assumptions , a general NHPP model incorporating testing coverage can be formulated as;</a:t>
                </a:r>
              </a:p>
              <a:p>
                <a:pPr lvl="0" algn="just">
                  <a:lnSpc>
                    <a:spcPct val="115000"/>
                  </a:lnSpc>
                  <a:spcBef>
                    <a:spcPts val="1001"/>
                  </a:spcBef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IN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𝛽</m:t>
                    </m:r>
                    <m:f>
                      <m:fPr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IN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𝑝𝑚</m:t>
                        </m:r>
                        <m:d>
                          <m:dPr>
                            <m:ctrlPr>
                              <a:rPr lang="en-IN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1800" dirty="0">
                    <a:effectLst/>
                    <a:latin typeface="Bell MT" panose="02020503060305020303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Bell MT" panose="02020503060305020303" pitchFamily="18" charset="0"/>
                  </a:rPr>
                  <a:t>……………………………. Equation 1</a:t>
                </a:r>
              </a:p>
              <a:p>
                <a:pPr lvl="0" algn="just">
                  <a:lnSpc>
                    <a:spcPct val="115000"/>
                  </a:lnSpc>
                  <a:spcBef>
                    <a:spcPts val="1001"/>
                  </a:spcBef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Where;</a:t>
                </a:r>
              </a:p>
              <a:p>
                <a:pPr lvl="1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r>
                  <a:rPr lang="en-US" sz="1800" i="1" dirty="0">
                    <a:latin typeface="Bell MT" panose="02020503060305020303" pitchFamily="18" charset="0"/>
                  </a:rPr>
                  <a:t>a</a:t>
                </a:r>
                <a:r>
                  <a:rPr lang="en-US" sz="1800" dirty="0">
                    <a:latin typeface="Bell MT" panose="02020503060305020303" pitchFamily="18" charset="0"/>
                  </a:rPr>
                  <a:t>(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) = the fault content function of the software, </a:t>
                </a:r>
              </a:p>
              <a:p>
                <a:pPr lvl="1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 </a:t>
                </a:r>
                <a:r>
                  <a:rPr lang="en-US" sz="1800" i="1" dirty="0">
                    <a:latin typeface="Bell MT" panose="02020503060305020303" pitchFamily="18" charset="0"/>
                  </a:rPr>
                  <a:t>β</a:t>
                </a:r>
                <a:r>
                  <a:rPr lang="en-US" sz="1800" dirty="0">
                    <a:latin typeface="Bell MT" panose="02020503060305020303" pitchFamily="18" charset="0"/>
                  </a:rPr>
                  <a:t> = proportionality constant, </a:t>
                </a:r>
              </a:p>
              <a:p>
                <a:pPr lvl="0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P = the fault removal efficiency, which means </a:t>
                </a:r>
                <a:r>
                  <a:rPr lang="en-US" sz="1800" i="1" dirty="0">
                    <a:latin typeface="Bell MT" panose="02020503060305020303" pitchFamily="18" charset="0"/>
                  </a:rPr>
                  <a:t>p</a:t>
                </a:r>
                <a:r>
                  <a:rPr lang="en-US" sz="1800" dirty="0">
                    <a:latin typeface="Bell MT" panose="02020503060305020303" pitchFamily="18" charset="0"/>
                  </a:rPr>
                  <a:t>% percentage of detected faults can be removed successfully during the developing process .</a:t>
                </a:r>
              </a:p>
              <a:p>
                <a:pPr lvl="0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r>
                  <a:rPr lang="en-US" sz="1800" i="1" dirty="0">
                    <a:latin typeface="Bell MT" panose="02020503060305020303" pitchFamily="18" charset="0"/>
                  </a:rPr>
                  <a:t>m</a:t>
                </a:r>
                <a:r>
                  <a:rPr lang="en-US" sz="1800" dirty="0">
                    <a:latin typeface="Bell MT" panose="02020503060305020303" pitchFamily="18" charset="0"/>
                  </a:rPr>
                  <a:t>(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) denotes the expected fault number detected up to time 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, and </a:t>
                </a:r>
                <a:r>
                  <a:rPr lang="en-US" sz="1800" i="1" dirty="0">
                    <a:latin typeface="Bell MT" panose="02020503060305020303" pitchFamily="18" charset="0"/>
                  </a:rPr>
                  <a:t>pm</a:t>
                </a:r>
                <a:r>
                  <a:rPr lang="en-US" sz="1800" dirty="0">
                    <a:latin typeface="Bell MT" panose="02020503060305020303" pitchFamily="18" charset="0"/>
                  </a:rPr>
                  <a:t>(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) is the expected fault number that can be eliminated completely</a:t>
                </a:r>
              </a:p>
              <a:p>
                <a:pPr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[</a:t>
                </a:r>
                <a:r>
                  <a:rPr lang="en-US" sz="1800" i="1" dirty="0">
                    <a:latin typeface="Bell MT" panose="02020503060305020303" pitchFamily="18" charset="0"/>
                  </a:rPr>
                  <a:t>a</a:t>
                </a:r>
                <a:r>
                  <a:rPr lang="en-US" sz="1800" dirty="0">
                    <a:latin typeface="Bell MT" panose="02020503060305020303" pitchFamily="18" charset="0"/>
                  </a:rPr>
                  <a:t>(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)-</a:t>
                </a:r>
                <a:r>
                  <a:rPr lang="en-US" sz="1800" i="1" dirty="0">
                    <a:latin typeface="Bell MT" panose="02020503060305020303" pitchFamily="18" charset="0"/>
                  </a:rPr>
                  <a:t>pm</a:t>
                </a:r>
                <a:r>
                  <a:rPr lang="en-US" sz="1800" dirty="0">
                    <a:latin typeface="Bell MT" panose="02020503060305020303" pitchFamily="18" charset="0"/>
                  </a:rPr>
                  <a:t>(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  <a:r>
                  <a:rPr lang="en-US" sz="1800" dirty="0">
                    <a:latin typeface="Bell MT" panose="02020503060305020303" pitchFamily="18" charset="0"/>
                  </a:rPr>
                  <a:t>)] represents the expected remaining fault number presented in the software at time </a:t>
                </a:r>
                <a:r>
                  <a:rPr lang="en-US" sz="1800" i="1" dirty="0">
                    <a:latin typeface="Bell MT" panose="02020503060305020303" pitchFamily="18" charset="0"/>
                  </a:rPr>
                  <a:t>t</a:t>
                </a:r>
              </a:p>
              <a:p>
                <a:pPr lvl="0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endParaRPr lang="en-US" sz="1800" dirty="0">
                  <a:latin typeface="Bell MT" panose="02020503060305020303" pitchFamily="18" charset="0"/>
                </a:endParaRPr>
              </a:p>
              <a:p>
                <a:pPr lvl="0">
                  <a:spcBef>
                    <a:spcPts val="1001"/>
                  </a:spcBef>
                  <a:buClr>
                    <a:srgbClr val="202020"/>
                  </a:buClr>
                  <a:buNone/>
                </a:pPr>
                <a:endParaRPr lang="en-US" sz="1800" dirty="0">
                  <a:latin typeface="Bell MT" panose="02020503060305020303" pitchFamily="18" charset="0"/>
                </a:endParaRPr>
              </a:p>
              <a:p>
                <a:pPr lvl="0" algn="just">
                  <a:lnSpc>
                    <a:spcPct val="115000"/>
                  </a:lnSpc>
                  <a:spcBef>
                    <a:spcPts val="1001"/>
                  </a:spcBef>
                  <a:buNone/>
                </a:pPr>
                <a:endParaRPr lang="en-US" sz="1800" dirty="0">
                  <a:latin typeface="Bell MT" panose="02020503060305020303" pitchFamily="18" charset="0"/>
                </a:endParaRPr>
              </a:p>
              <a:p>
                <a:pPr lvl="0" algn="just">
                  <a:lnSpc>
                    <a:spcPct val="115000"/>
                  </a:lnSpc>
                  <a:spcBef>
                    <a:spcPts val="1001"/>
                  </a:spcBef>
                  <a:buNone/>
                </a:pPr>
                <a:r>
                  <a:rPr lang="en-US" sz="3600" dirty="0"/>
                  <a:t>                                </a:t>
                </a:r>
              </a:p>
              <a:p>
                <a:pPr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EC1D2-4E6A-4DE8-B8A8-253BEAC81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80" y="1317356"/>
                <a:ext cx="10515240" cy="5175604"/>
              </a:xfrm>
              <a:blipFill>
                <a:blip r:embed="rId2"/>
                <a:stretch>
                  <a:fillRect l="-464" t="-118" b="-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77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 NEW MODEL WITH TESTING COVE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AC35-890A-4254-9CD6-625C579715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>
                <a:latin typeface="Algerian" panose="04020705040A02060702" pitchFamily="82" charset="0"/>
              </a:rPr>
              <a:t>PROPOSED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4CB9-2FE4-4503-8559-6F72E4C6C51F}"/>
                  </a:ext>
                </a:extLst>
              </p:cNvPr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944280" y="1477799"/>
                <a:ext cx="11135520" cy="27765359"/>
              </a:xfrm>
            </p:spPr>
            <p:txBody>
              <a:bodyPr/>
              <a:lstStyle/>
              <a:p>
                <a:pPr marL="342900" lvl="0" indent="-342900">
                  <a:spcBef>
                    <a:spcPts val="1001"/>
                  </a:spcBef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ell MT" panose="02020503060305020303" pitchFamily="18" charset="0"/>
                  </a:rPr>
                  <a:t>Following function can be used to model the testing coverage function.</a:t>
                </a:r>
              </a:p>
              <a:p>
                <a:pPr>
                  <a:spcBef>
                    <a:spcPts val="1001"/>
                  </a:spcBef>
                  <a:buNone/>
                </a:pPr>
                <a:r>
                  <a:rPr lang="en-US" sz="1800" dirty="0">
                    <a:latin typeface="Bell MT" panose="02020503060305020303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20202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  <m:d>
                      <m:dPr>
                        <m:ctrlPr>
                          <a:rPr lang="en-IN" sz="1600" i="1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solidFill>
                          <a:srgbClr val="20202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 1−</m:t>
                    </m:r>
                    <m:d>
                      <m:dPr>
                        <m:ctrlPr>
                          <a:rPr lang="en-IN" sz="1600" i="1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1+</m:t>
                        </m:r>
                        <m:r>
                          <a:rPr lang="en-US" sz="1600" i="1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𝑏𝑡</m:t>
                        </m:r>
                      </m:e>
                    </m:d>
                    <m:sSup>
                      <m:sSupPr>
                        <m:ctrlPr>
                          <a:rPr lang="en-IN" sz="1600" i="1" baseline="30000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𝑒</m:t>
                        </m:r>
                        <m:r>
                          <a:rPr lang="en-US" sz="1600" b="0" i="1" baseline="30000" smtClean="0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</m:e>
                      <m:sup>
                        <m:r>
                          <a:rPr lang="en-US" sz="1600" i="1" baseline="30000">
                            <a:solidFill>
                              <a:srgbClr val="20202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𝑏𝑡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>
                        <a:latin typeface="Bell MT" panose="02020503060305020303" pitchFamily="18" charset="0"/>
                      </a:rPr>
                      <m:t>……………………… </m:t>
                    </m:r>
                    <m:r>
                      <m:rPr>
                        <m:nor/>
                      </m:rPr>
                      <a:rPr lang="en-US" sz="1600" dirty="0">
                        <a:latin typeface="Bell MT" panose="02020503060305020303" pitchFamily="18" charset="0"/>
                      </a:rPr>
                      <m:t>equation</m:t>
                    </m:r>
                    <m:r>
                      <m:rPr>
                        <m:nor/>
                      </m:rPr>
                      <a:rPr lang="en-US" sz="1600" dirty="0">
                        <a:latin typeface="Bell MT" panose="02020503060305020303" pitchFamily="18" charset="0"/>
                      </a:rPr>
                      <m:t> 2</m:t>
                    </m:r>
                  </m:oMath>
                </a14:m>
                <a:endParaRPr lang="en-US" sz="1600" dirty="0">
                  <a:latin typeface="Bell MT" panose="02020503060305020303" pitchFamily="18" charset="0"/>
                </a:endParaRPr>
              </a:p>
              <a:p>
                <a:pPr marL="285750" lvl="0" indent="-285750">
                  <a:spcBef>
                    <a:spcPts val="1001"/>
                  </a:spcBef>
                  <a:buFont typeface="Wingdings" panose="05000000000000000000" pitchFamily="2" charset="2"/>
                  <a:buChar char="q"/>
                </a:pPr>
                <a:r>
                  <a:rPr lang="en-IN" sz="1800" dirty="0">
                    <a:latin typeface="Bell MT" panose="02020503060305020303" pitchFamily="18" charset="0"/>
                  </a:rPr>
                  <a:t>Also,</a:t>
                </a:r>
                <a:r>
                  <a:rPr lang="en-US" sz="1800" dirty="0">
                    <a:latin typeface="Bell MT" panose="02020503060305020303" pitchFamily="18" charset="0"/>
                  </a:rPr>
                  <a:t>a(t) = fault content rate function</a:t>
                </a:r>
              </a:p>
              <a:p>
                <a:pPr lvl="0">
                  <a:spcBef>
                    <a:spcPts val="1001"/>
                  </a:spcBef>
                  <a:buNone/>
                </a:pPr>
                <a:r>
                  <a:rPr lang="en-US" sz="1800" i="1" dirty="0">
                    <a:latin typeface="Bell MT" panose="02020503060305020303" pitchFamily="18" charset="0"/>
                  </a:rPr>
                  <a:t>                     a(t)= a+ </a:t>
                </a:r>
                <a:r>
                  <a:rPr lang="el-GR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1800" i="1" dirty="0">
                    <a:latin typeface="Bell MT" panose="02020503060305020303" pitchFamily="18" charset="0"/>
                  </a:rPr>
                  <a:t>m(t)</a:t>
                </a:r>
                <a:endParaRPr lang="en-US" sz="1800" dirty="0">
                  <a:latin typeface="Bell MT" panose="02020503060305020303" pitchFamily="18" charset="0"/>
                </a:endParaRPr>
              </a:p>
              <a:p>
                <a:pPr marL="342900" lvl="0" indent="-342900" algn="just">
                  <a:spcBef>
                    <a:spcPts val="1001"/>
                  </a:spcBef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ell MT" panose="02020503060305020303" pitchFamily="18" charset="0"/>
                  </a:rPr>
                  <a:t>Mean value  function  can be obtained by substituting value of  a(t) in equation  1</a:t>
                </a:r>
              </a:p>
              <a:p>
                <a:pPr algn="just">
                  <a:spcBef>
                    <a:spcPts val="1001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𝑚</m:t>
                      </m:r>
                      <m:d>
                        <m:d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6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𝑝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16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d>
                        <m:dPr>
                          <m:begChr m:val=""/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N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IN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1600" i="1"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16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IN" sz="16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IN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N" sz="16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e>
                                              </m:d>
                                            </m:num>
                                            <m:den>
                                              <m:r>
                                                <a:rPr lang="en-IN" sz="16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IN" sz="1600" i="1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𝑐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IN" sz="16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N" sz="1600" i="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d>
                                    <m:dPr>
                                      <m:ctrlPr>
                                        <a:rPr lang="en-IN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1600" i="1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IN" sz="1600" i="1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𝛽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N" sz="1600" dirty="0">
                  <a:effectLst/>
                  <a:latin typeface="Bell MT" panose="02020503060305020303" pitchFamily="18" charset="0"/>
                  <a:ea typeface="Times New Roman" panose="02020603050405020304" pitchFamily="18" charset="0"/>
                </a:endParaRPr>
              </a:p>
              <a:p>
                <a:pPr marL="285750" lvl="0" indent="-285750" algn="just">
                  <a:spcBef>
                    <a:spcPts val="1001"/>
                  </a:spcBef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ell MT" panose="02020503060305020303" pitchFamily="18" charset="0"/>
                  </a:rPr>
                  <a:t>Substituting the value of the coverage function c(t) in the mean value function we get;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B74CB9-2FE4-4503-8559-6F72E4C6C5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944280" y="1477799"/>
                <a:ext cx="11135520" cy="27765359"/>
              </a:xfrm>
              <a:blipFill>
                <a:blip r:embed="rId3"/>
                <a:stretch>
                  <a:fillRect t="-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0E49-A456-43FB-9AD6-3176B9607E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44887" y="500400"/>
            <a:ext cx="10515240" cy="669722"/>
          </a:xfrm>
        </p:spPr>
        <p:txBody>
          <a:bodyPr/>
          <a:lstStyle/>
          <a:p>
            <a:pPr lvl="0"/>
            <a:r>
              <a:rPr lang="en-US" dirty="0">
                <a:latin typeface="Algerian" panose="04020705040A02060702" pitchFamily="82" charset="0"/>
              </a:rPr>
              <a:t>PROPOSED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33F6-0F5D-4F65-836C-A84E236BBB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just">
              <a:spcBef>
                <a:spcPts val="1001"/>
              </a:spcBef>
              <a:buNone/>
            </a:pPr>
            <a:endParaRPr lang="en-US" sz="2000" dirty="0">
              <a:latin typeface="+mn-lt"/>
            </a:endParaRPr>
          </a:p>
          <a:p>
            <a:pPr lvl="0" algn="just">
              <a:spcBef>
                <a:spcPts val="1001"/>
              </a:spcBef>
              <a:buFont typeface="Arial" pitchFamily="32"/>
              <a:buChar char="•"/>
            </a:pPr>
            <a:endParaRPr lang="en-US" sz="2000" dirty="0">
              <a:latin typeface="+mn-lt"/>
            </a:endParaRPr>
          </a:p>
          <a:p>
            <a:pPr lvl="0" algn="just">
              <a:spcBef>
                <a:spcPts val="1001"/>
              </a:spcBef>
              <a:buFont typeface="Arial" pitchFamily="32"/>
              <a:buChar char="•"/>
            </a:pPr>
            <a:endParaRPr lang="en-US" sz="2000" dirty="0">
              <a:latin typeface="+mn-lt"/>
            </a:endParaRPr>
          </a:p>
          <a:p>
            <a:pPr lvl="0" algn="just">
              <a:spcBef>
                <a:spcPts val="1001"/>
              </a:spcBef>
              <a:buNone/>
            </a:pPr>
            <a:endParaRPr lang="en-US" sz="20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392F7-62E0-432A-A975-281A0C62A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68" t="10345" r="30534" b="20259"/>
          <a:stretch/>
        </p:blipFill>
        <p:spPr>
          <a:xfrm>
            <a:off x="1867546" y="1404211"/>
            <a:ext cx="6850250" cy="5193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A188-2D49-495D-936E-9EDAF8BA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PROPOSED MODEL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1288-F622-480D-899C-BE63906E3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80" y="1627322"/>
            <a:ext cx="10515240" cy="454919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dirty="0">
                <a:latin typeface="Bell MT" panose="02020503060305020303" pitchFamily="18" charset="0"/>
              </a:rPr>
              <a:t>Therefore, the mean value function for the proposed model is;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8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800" dirty="0">
              <a:latin typeface="Bell MT" panose="02020503060305020303" pitchFamily="18" charset="0"/>
            </a:endParaRPr>
          </a:p>
          <a:p>
            <a:pPr>
              <a:buNone/>
            </a:pPr>
            <a:endParaRPr lang="en-US" sz="1800" dirty="0">
              <a:latin typeface="Bell MT" panose="02020503060305020303" pitchFamily="18" charset="0"/>
            </a:endParaRPr>
          </a:p>
          <a:p>
            <a:pPr>
              <a:buNone/>
            </a:pPr>
            <a:r>
              <a:rPr lang="en-US" sz="1800" dirty="0">
                <a:latin typeface="Bell MT" panose="02020503060305020303" pitchFamily="18" charset="0"/>
              </a:rPr>
              <a:t>It should be noted that  error generation and fault removal efficiency as well as testing coverage are all combined into the proposed model.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3AF0A-E1B4-4BDB-96D3-AA05504CB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3" t="68681" r="31771" b="19669"/>
          <a:stretch/>
        </p:blipFill>
        <p:spPr>
          <a:xfrm>
            <a:off x="2943022" y="2045776"/>
            <a:ext cx="5344358" cy="98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00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1780</Words>
  <Application>Microsoft Office PowerPoint</Application>
  <PresentationFormat>Widescreen</PresentationFormat>
  <Paragraphs>280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SimSun</vt:lpstr>
      <vt:lpstr>Algerian</vt:lpstr>
      <vt:lpstr>Arial</vt:lpstr>
      <vt:lpstr>Bell MT</vt:lpstr>
      <vt:lpstr>Calibri</vt:lpstr>
      <vt:lpstr>Calibri Light</vt:lpstr>
      <vt:lpstr>Cambria Math</vt:lpstr>
      <vt:lpstr>StarSymbol</vt:lpstr>
      <vt:lpstr>Times New Roman</vt:lpstr>
      <vt:lpstr>Wingdings</vt:lpstr>
      <vt:lpstr>Default</vt:lpstr>
      <vt:lpstr>Default 1</vt:lpstr>
      <vt:lpstr>A study of SOFTWARE RELIABILITY GROWTH WITH TESTING COVERAGE </vt:lpstr>
      <vt:lpstr>INTRODUCTION</vt:lpstr>
      <vt:lpstr>Nhpp models</vt:lpstr>
      <vt:lpstr>PROPOSED MODEL</vt:lpstr>
      <vt:lpstr>PROPOSED MODEL</vt:lpstr>
      <vt:lpstr>PROPOSED MODEL</vt:lpstr>
      <vt:lpstr>PROPOSED MODEL</vt:lpstr>
      <vt:lpstr>PROPOSED MODEL</vt:lpstr>
      <vt:lpstr>PROPOSED MODEL</vt:lpstr>
      <vt:lpstr>ESTIMATION METHOD </vt:lpstr>
      <vt:lpstr>RESULTS AND COMPARISONS</vt:lpstr>
      <vt:lpstr>APPLICATION PROGRAM DATA (Dataset 1)</vt:lpstr>
      <vt:lpstr>PowerPoint Presentation</vt:lpstr>
      <vt:lpstr> </vt:lpstr>
      <vt:lpstr>TANDEM SOFTWARE DATA      (DATASET 2)</vt:lpstr>
      <vt:lpstr>PowerPoint Presentation</vt:lpstr>
      <vt:lpstr>PowerPoint Presentation</vt:lpstr>
      <vt:lpstr>Monitor and control system data(DATASET 3)</vt:lpstr>
      <vt:lpstr>PowerPoint Presentation</vt:lpstr>
      <vt:lpstr>PowerPoint Presentation</vt:lpstr>
      <vt:lpstr>Failure data of wireless system (DATASET 4)</vt:lpstr>
      <vt:lpstr>PowerPoint Presentation</vt:lpstr>
      <vt:lpstr>PowerPoint Presentation</vt:lpstr>
      <vt:lpstr>RESULT SUMMARY</vt:lpstr>
      <vt:lpstr>TESTING COVERAGE IN 2-D</vt:lpstr>
      <vt:lpstr>ASSUMPTIONS OF COB DOUGLAS P.FXN</vt:lpstr>
      <vt:lpstr>MEAN VALUE FUNCTION IN 2- D</vt:lpstr>
      <vt:lpstr>CONTD.</vt:lpstr>
      <vt:lpstr>CONTD.</vt:lpstr>
      <vt:lpstr>RESULTS</vt:lpstr>
      <vt:lpstr>RESULTS</vt:lpstr>
      <vt:lpstr>CONCLUSIONS AND FUTURE WORK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RELIABILITY MODEL WITH TESTING COVERAGE</dc:title>
  <dc:creator>DELL</dc:creator>
  <cp:lastModifiedBy>sadaf baba</cp:lastModifiedBy>
  <cp:revision>84</cp:revision>
  <dcterms:modified xsi:type="dcterms:W3CDTF">2022-01-09T09:23:22Z</dcterms:modified>
</cp:coreProperties>
</file>